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2811-672D-44B3-B413-0D84F2FD5567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D7F6-70AF-4B25-A88A-75CFF76E4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1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2811-672D-44B3-B413-0D84F2FD5567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D7F6-70AF-4B25-A88A-75CFF76E4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507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2811-672D-44B3-B413-0D84F2FD5567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D7F6-70AF-4B25-A88A-75CFF76E4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605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2811-672D-44B3-B413-0D84F2FD5567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D7F6-70AF-4B25-A88A-75CFF76E4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316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2811-672D-44B3-B413-0D84F2FD5567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D7F6-70AF-4B25-A88A-75CFF76E4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736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2811-672D-44B3-B413-0D84F2FD5567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D7F6-70AF-4B25-A88A-75CFF76E4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4845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2811-672D-44B3-B413-0D84F2FD5567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D7F6-70AF-4B25-A88A-75CFF76E4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66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2811-672D-44B3-B413-0D84F2FD5567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D7F6-70AF-4B25-A88A-75CFF76E4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221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2811-672D-44B3-B413-0D84F2FD5567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D7F6-70AF-4B25-A88A-75CFF76E4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398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2811-672D-44B3-B413-0D84F2FD5567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D7F6-70AF-4B25-A88A-75CFF76E4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90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2811-672D-44B3-B413-0D84F2FD5567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D7F6-70AF-4B25-A88A-75CFF76E4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13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42811-672D-44B3-B413-0D84F2FD5567}" type="datetimeFigureOut">
              <a:rPr lang="pt-BR" smtClean="0"/>
              <a:t>05/09/2019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5D7F6-70AF-4B25-A88A-75CFF76E4B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040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ntarosadelima.sc.gov.br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O </a:t>
            </a:r>
            <a:r>
              <a:rPr lang="pt-BR" b="1" dirty="0"/>
              <a:t>QUE </a:t>
            </a:r>
            <a:r>
              <a:rPr lang="pt-BR" b="1" dirty="0" smtClean="0"/>
              <a:t>É ADIANTAMENTO</a:t>
            </a:r>
            <a:r>
              <a:rPr lang="pt-BR" b="1" dirty="0"/>
              <a:t>?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 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Adiantamento é a entrega de numerário (valor que fica disponível) a </a:t>
            </a:r>
            <a:r>
              <a:rPr lang="pt-BR" b="1" dirty="0"/>
              <a:t>servidor em exercício. </a:t>
            </a:r>
            <a:r>
              <a:rPr lang="pt-BR" i="1" dirty="0"/>
              <a:t>(</a:t>
            </a:r>
            <a:r>
              <a:rPr lang="pt-BR" sz="3600" i="1" dirty="0"/>
              <a:t>Não pode estar em período de férias, de licença ou afastado)</a:t>
            </a:r>
            <a:br>
              <a:rPr lang="pt-BR" sz="3600" i="1" dirty="0"/>
            </a:br>
            <a:endParaRPr lang="pt-BR" sz="3600" i="1" dirty="0"/>
          </a:p>
        </p:txBody>
      </p:sp>
    </p:spTree>
    <p:extLst>
      <p:ext uri="{BB962C8B-B14F-4D97-AF65-F5344CB8AC3E}">
        <p14:creationId xmlns:p14="http://schemas.microsoft.com/office/powerpoint/2010/main" val="340644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Para a prestação de contas em </a:t>
            </a:r>
            <a:r>
              <a:rPr lang="pt-BR" sz="3200" b="1" dirty="0" smtClean="0"/>
              <a:t>atraso.</a:t>
            </a:r>
            <a:br>
              <a:rPr lang="pt-BR" sz="3200" b="1" dirty="0" smtClean="0"/>
            </a:br>
            <a:r>
              <a:rPr lang="pt-BR" sz="3200" b="1" dirty="0" smtClean="0"/>
              <a:t> </a:t>
            </a:r>
            <a:r>
              <a:rPr lang="pt-BR" sz="3200" i="1" u="sng" dirty="0"/>
              <a:t>(Art. 44º e 45º)</a:t>
            </a:r>
            <a:r>
              <a:rPr lang="pt-BR" sz="3200" dirty="0"/>
              <a:t>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N</a:t>
            </a:r>
            <a:r>
              <a:rPr lang="pt-BR" dirty="0" smtClean="0"/>
              <a:t>o </a:t>
            </a:r>
            <a:r>
              <a:rPr lang="pt-BR" dirty="0"/>
              <a:t>primeiro dia útil posterior ao vencimento do prazo para prestação de contas, se estas não tiverem sido </a:t>
            </a:r>
            <a:r>
              <a:rPr lang="pt-BR" sz="3600" dirty="0"/>
              <a:t>apresentadas</a:t>
            </a:r>
            <a:r>
              <a:rPr lang="pt-BR" dirty="0"/>
              <a:t>, o Setor de Contabilidade, através da Controladoria Interna, oficiará diretamente ao responsável, concedendo o prazo improrrogável de 03 (três) dias úteis para fazê-los</a:t>
            </a:r>
            <a:r>
              <a:rPr lang="pt-BR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Não sendo cumprida a obrigação da prestação de contas, após o vencimento do prazo final estabelecido (03 dias), o Setor de Contabilidade, através da Controladoria Interna, remeterá, no dia imediato, a cópia do ofício, ao setor jurídico e ao Gestor, para abertura de Sindicância nos termos da legislação vigente, como também poderá responder perante o Tribunal de Contas.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884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Autofit/>
          </a:bodyPr>
          <a:lstStyle/>
          <a:p>
            <a:r>
              <a:rPr lang="pt-BR" sz="3200" b="1" dirty="0"/>
              <a:t>QUE PONTOS IMPORTANTES DEVEM SER OBSERVADOS NA APLICAÇÃO DO ADIANTAMENTO?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Não utilizar, em hipótese alguma, recursos próprios para realizar gastos públicos antes do recebimento do recurso. Quem assim o fizer, arcará com o ônus da despesa; pois fere os princípios legais que regem o regime de adiantamento, tornando a respectiva despesa como imprópria</a:t>
            </a:r>
            <a:r>
              <a:rPr lang="pt-BR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72725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692696"/>
            <a:ext cx="8085584" cy="5400600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/>
              <a:t>Os gastos não poderão ser realizados fora do prazo de aplicação, bem como, aplicá-los em despesa diferente daquela para o qual foi solicitada;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/>
              <a:t>Em </a:t>
            </a:r>
            <a:r>
              <a:rPr lang="pt-BR" dirty="0"/>
              <a:t>obediência aos constitucionais princípios da economicidade e legitimidade, os gastos devem primar pela modicidade, </a:t>
            </a:r>
            <a:r>
              <a:rPr lang="pt-BR" b="1" dirty="0"/>
              <a:t>(</a:t>
            </a:r>
            <a:r>
              <a:rPr lang="pt-BR" b="1" i="1" dirty="0"/>
              <a:t>preços razoáveis, ao alcance dos usuários ( </a:t>
            </a:r>
            <a:r>
              <a:rPr lang="pt-BR" b="1" i="1" dirty="0" err="1"/>
              <a:t>Mukai</a:t>
            </a:r>
            <a:r>
              <a:rPr lang="pt-BR" b="1" i="1" dirty="0"/>
              <a:t>, 1998), compatíveis com as suas condições financeiras (Faria, 2000), de modo a não onerar excessivamente (Bandeira de Mello, 2001)</a:t>
            </a:r>
            <a:r>
              <a:rPr lang="pt-BR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8203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>
            <a:noAutofit/>
          </a:bodyPr>
          <a:lstStyle/>
          <a:p>
            <a:pPr lvl="0"/>
            <a:r>
              <a:rPr lang="pt-BR" sz="3200" b="1" dirty="0"/>
              <a:t>QUAIS OS TIPOS DE DOCUMENTOS FISCAIS DA DESPESA REALIZADA?</a:t>
            </a:r>
            <a:r>
              <a:rPr lang="pt-BR" sz="3200" dirty="0"/>
              <a:t/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916832"/>
            <a:ext cx="8075240" cy="4209331"/>
          </a:xfrm>
        </p:spPr>
        <p:txBody>
          <a:bodyPr>
            <a:normAutofit fontScale="70000" lnSpcReduction="20000"/>
          </a:bodyPr>
          <a:lstStyle/>
          <a:p>
            <a:pPr marL="0" lvl="1" indent="0" algn="just">
              <a:buNone/>
            </a:pPr>
            <a:r>
              <a:rPr lang="pt-BR" sz="4000" b="1" dirty="0" smtClean="0"/>
              <a:t>1 - N</a:t>
            </a:r>
            <a:r>
              <a:rPr lang="pt-BR" b="1" dirty="0" smtClean="0"/>
              <a:t>OTA </a:t>
            </a:r>
            <a:r>
              <a:rPr lang="pt-BR" sz="4000" b="1" dirty="0"/>
              <a:t>F</a:t>
            </a:r>
            <a:r>
              <a:rPr lang="pt-BR" b="1" dirty="0"/>
              <a:t>ISCAL E CUPOM FISCAL:</a:t>
            </a:r>
            <a:endParaRPr lang="pt-BR" sz="3600" dirty="0"/>
          </a:p>
          <a:p>
            <a:pPr algn="just"/>
            <a:r>
              <a:rPr lang="pt-BR" dirty="0" smtClean="0"/>
              <a:t>Todos os campos deverão estar corretamente preenchidos pelo </a:t>
            </a:r>
            <a:r>
              <a:rPr lang="pt-BR" dirty="0"/>
              <a:t>estabelecimento emissor da Nota Fiscal e Cupom Fiscal</a:t>
            </a:r>
            <a:r>
              <a:rPr lang="pt-BR" dirty="0" smtClean="0"/>
              <a:t>;</a:t>
            </a:r>
            <a:r>
              <a:rPr lang="pt-BR" dirty="0"/>
              <a:t> </a:t>
            </a:r>
          </a:p>
          <a:p>
            <a:pPr algn="just"/>
            <a:r>
              <a:rPr lang="pt-BR" dirty="0"/>
              <a:t>A nota fiscal e o Cupom Fiscal deverão descrever os materiais adquiridos, de forma que, permitam concluir pela adequada utilização do regime de adiantamento, não se admitindo em hipótese alguma, descrições genéricas como por exemplo: </a:t>
            </a:r>
            <a:r>
              <a:rPr lang="pt-BR" b="1" dirty="0"/>
              <a:t>Despesas diversas, etc</a:t>
            </a:r>
            <a:r>
              <a:rPr lang="pt-BR" b="1" dirty="0" smtClean="0"/>
              <a:t>.;</a:t>
            </a:r>
            <a:endParaRPr lang="pt-BR" dirty="0"/>
          </a:p>
          <a:p>
            <a:pPr algn="just"/>
            <a:r>
              <a:rPr lang="pt-BR" dirty="0"/>
              <a:t>O detalhamento do material fornecido ou do serviço prestado evitando-se generalizações ou abreviaturas que impeçam o conhecimento da natureza das despesas e da quantidade fornecida de materiais ou serviços (discriminação da quantidade de produto ou de serviço) </a:t>
            </a:r>
            <a:r>
              <a:rPr lang="pt-BR" i="1" u="sng" dirty="0"/>
              <a:t>(Art. 27º e 28º)</a:t>
            </a:r>
            <a:r>
              <a:rPr lang="pt-BR" dirty="0"/>
              <a:t>;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543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505475"/>
          </a:xfrm>
        </p:spPr>
        <p:txBody>
          <a:bodyPr>
            <a:normAutofit/>
          </a:bodyPr>
          <a:lstStyle/>
          <a:p>
            <a:r>
              <a:rPr lang="pt-BR" sz="2800" b="1" dirty="0"/>
              <a:t>Preenchimento obrigatório,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t-BR" sz="2800" dirty="0"/>
              <a:t>Data correta;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t-BR" sz="2800" dirty="0" smtClean="0"/>
              <a:t>Prefeitura </a:t>
            </a:r>
            <a:r>
              <a:rPr lang="pt-BR" sz="2800" dirty="0"/>
              <a:t>Municipal de Santa Rosa de Lima </a:t>
            </a:r>
            <a:r>
              <a:rPr lang="pt-BR" sz="2800" dirty="0" smtClean="0"/>
              <a:t>ou </a:t>
            </a:r>
            <a:r>
              <a:rPr lang="pt-BR" sz="2800" dirty="0"/>
              <a:t>Município de Santa Rosa de Lima.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/>
              <a:t> </a:t>
            </a:r>
            <a:r>
              <a:rPr lang="pt-BR" sz="2800" dirty="0" smtClean="0"/>
              <a:t>   	CNPJ</a:t>
            </a:r>
            <a:r>
              <a:rPr lang="pt-BR" sz="2800" dirty="0"/>
              <a:t>: 82.926.593/0001-86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t-BR" sz="2800" dirty="0" smtClean="0"/>
              <a:t>Fundo </a:t>
            </a:r>
            <a:r>
              <a:rPr lang="pt-BR" sz="2800" dirty="0"/>
              <a:t>Municipal de Saúde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/>
              <a:t>    	CNPJ</a:t>
            </a:r>
            <a:r>
              <a:rPr lang="pt-BR" sz="2800" dirty="0"/>
              <a:t>: </a:t>
            </a:r>
            <a:r>
              <a:rPr lang="pt-BR" sz="2800" dirty="0" smtClean="0"/>
              <a:t>11.342.435/0001-30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t-BR" sz="2800" dirty="0" smtClean="0"/>
              <a:t>Fundo Municipal de Assistência Social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/>
              <a:t>    	CNPJ</a:t>
            </a:r>
            <a:r>
              <a:rPr lang="pt-BR" sz="2800" dirty="0"/>
              <a:t>: 01.630.571/0001-72</a:t>
            </a:r>
          </a:p>
          <a:p>
            <a:pPr marL="0" indent="0">
              <a:buNone/>
            </a:pPr>
            <a:r>
              <a:rPr lang="pt-BR" sz="2800" dirty="0"/>
              <a:t> 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1157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363272" cy="612068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/>
              <a:t>	</a:t>
            </a:r>
            <a:r>
              <a:rPr lang="pt-BR" sz="4000" b="1" dirty="0" smtClean="0"/>
              <a:t>Obs</a:t>
            </a:r>
            <a:r>
              <a:rPr lang="pt-BR" sz="4000" b="1" dirty="0"/>
              <a:t>.: Muito importante</a:t>
            </a:r>
            <a:r>
              <a:rPr lang="pt-BR" sz="4000" b="1" dirty="0" smtClean="0"/>
              <a:t>!</a:t>
            </a:r>
            <a:r>
              <a:rPr lang="pt-BR" b="1" dirty="0"/>
              <a:t> </a:t>
            </a:r>
            <a:endParaRPr lang="pt-BR" sz="4000" dirty="0" smtClean="0"/>
          </a:p>
          <a:p>
            <a:pPr marL="0" indent="0" algn="just">
              <a:buNone/>
            </a:pPr>
            <a:r>
              <a:rPr lang="pt-BR" sz="4000" dirty="0" smtClean="0"/>
              <a:t>	</a:t>
            </a:r>
            <a:r>
              <a:rPr lang="pt-BR" dirty="0" smtClean="0"/>
              <a:t>A </a:t>
            </a:r>
            <a:r>
              <a:rPr lang="pt-BR" dirty="0"/>
              <a:t>data da nota fiscal deverá estar dentro do prazo de aplicação do adiantamento, portanto, não superior aos 30 (trinta) dias após o recebimento do </a:t>
            </a:r>
            <a:r>
              <a:rPr lang="pt-BR" dirty="0" smtClean="0"/>
              <a:t>recurso;</a:t>
            </a:r>
            <a:endParaRPr lang="pt-BR" sz="2000" dirty="0" smtClean="0"/>
          </a:p>
          <a:p>
            <a:pPr marL="0" indent="0" algn="just">
              <a:buNone/>
            </a:pPr>
            <a:r>
              <a:rPr lang="pt-BR" dirty="0" smtClean="0"/>
              <a:t>	As </a:t>
            </a:r>
            <a:r>
              <a:rPr lang="pt-BR" dirty="0"/>
              <a:t>notas fiscais não poderão apresentar emendas ou rasuras, devendo ser utilizada a mesma caligrafia e caneta na sua emissão, (preenchimento pela mesma pessoa</a:t>
            </a:r>
            <a:r>
              <a:rPr lang="pt-BR" dirty="0" smtClean="0"/>
              <a:t>);</a:t>
            </a:r>
            <a:r>
              <a:rPr lang="pt-BR" dirty="0"/>
              <a:t> </a:t>
            </a:r>
            <a:endParaRPr lang="pt-BR" sz="4400" dirty="0" smtClean="0"/>
          </a:p>
          <a:p>
            <a:pPr marL="0" indent="0" algn="just">
              <a:buNone/>
            </a:pPr>
            <a:r>
              <a:rPr lang="pt-BR" dirty="0" smtClean="0"/>
              <a:t>	Em </a:t>
            </a:r>
            <a:r>
              <a:rPr lang="pt-BR" dirty="0"/>
              <a:t>caso de combustível só será permitido para veículos oficiais, desde que a viagem de destino e retorno impeça o uso do posto de combustível vencedor da Licitação, incluindo a placa do veículo na emissão da nota </a:t>
            </a:r>
            <a:r>
              <a:rPr lang="pt-BR" dirty="0" smtClean="0"/>
              <a:t>fiscal;</a:t>
            </a:r>
            <a:endParaRPr lang="pt-BR" sz="4400" dirty="0" smtClean="0"/>
          </a:p>
          <a:p>
            <a:pPr marL="0" indent="0" algn="just">
              <a:buNone/>
            </a:pPr>
            <a:r>
              <a:rPr lang="pt-BR" dirty="0" smtClean="0"/>
              <a:t>	Pela </a:t>
            </a:r>
            <a:r>
              <a:rPr lang="pt-BR" dirty="0"/>
              <a:t>interpretação do </a:t>
            </a:r>
            <a:r>
              <a:rPr lang="pt-BR" b="1" dirty="0"/>
              <a:t>art. 68 </a:t>
            </a:r>
            <a:r>
              <a:rPr lang="pt-BR" dirty="0"/>
              <a:t>da Lei nº. </a:t>
            </a:r>
            <a:r>
              <a:rPr lang="pt-BR" b="1" dirty="0"/>
              <a:t>4320/64</a:t>
            </a:r>
            <a:r>
              <a:rPr lang="pt-BR" dirty="0"/>
              <a:t>, não é recomendável a aquisição de material permanente </a:t>
            </a:r>
            <a:r>
              <a:rPr lang="pt-BR" dirty="0" smtClean="0"/>
              <a:t>e realização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de obras por meio de adiantamento, por serem despesas que se subordinam ao processo normal de aplicação, ou seja, </a:t>
            </a:r>
            <a:r>
              <a:rPr lang="pt-BR" b="1" i="1" dirty="0"/>
              <a:t>empenho, liquidação e pagamento</a:t>
            </a:r>
            <a:r>
              <a:rPr lang="pt-BR" dirty="0"/>
              <a:t>, como por exemplo:  mesa, monitores, </a:t>
            </a:r>
            <a:r>
              <a:rPr lang="pt-BR" dirty="0" err="1"/>
              <a:t>etc</a:t>
            </a:r>
            <a:r>
              <a:rPr lang="pt-BR" dirty="0"/>
              <a:t>, </a:t>
            </a:r>
            <a:r>
              <a:rPr lang="pt-BR" b="1" i="1" dirty="0"/>
              <a:t>(Art. 7º)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341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pt-BR" b="1" dirty="0" smtClean="0"/>
              <a:t>2 - DESPESA </a:t>
            </a:r>
            <a:r>
              <a:rPr lang="pt-BR" b="1" dirty="0"/>
              <a:t>COM </a:t>
            </a:r>
            <a:r>
              <a:rPr lang="pt-BR" b="1" dirty="0" smtClean="0"/>
              <a:t>TÁXI</a:t>
            </a:r>
          </a:p>
          <a:p>
            <a:pPr marL="0" indent="0" algn="just">
              <a:buNone/>
            </a:pPr>
            <a:r>
              <a:rPr lang="pt-BR" sz="2800" dirty="0" smtClean="0"/>
              <a:t>	Pegar </a:t>
            </a:r>
            <a:r>
              <a:rPr lang="pt-BR" sz="2800" dirty="0"/>
              <a:t>o recibo ou comprovante devidamente preenchido</a:t>
            </a:r>
            <a:r>
              <a:rPr lang="pt-BR" sz="2800" dirty="0" smtClean="0"/>
              <a:t>;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 marL="457200" lvl="1" indent="0" algn="just">
              <a:buNone/>
            </a:pPr>
            <a:r>
              <a:rPr lang="pt-BR" b="1" dirty="0" smtClean="0"/>
              <a:t>3 - TICKETS </a:t>
            </a:r>
            <a:r>
              <a:rPr lang="pt-BR" b="1" dirty="0"/>
              <a:t>DE PEDÁGIO</a:t>
            </a:r>
            <a:endParaRPr lang="pt-BR" dirty="0"/>
          </a:p>
          <a:p>
            <a:pPr marL="0" indent="0" algn="just">
              <a:buNone/>
            </a:pPr>
            <a:r>
              <a:rPr lang="pt-BR" sz="2800" dirty="0" smtClean="0"/>
              <a:t>	São </a:t>
            </a:r>
            <a:r>
              <a:rPr lang="pt-BR" sz="2800" dirty="0"/>
              <a:t>suficientes para comprovação os recibos/documentos fornecidos pelas concessionárias das rodovias.</a:t>
            </a:r>
            <a:endParaRPr lang="pt-BR" sz="2800" dirty="0" smtClean="0"/>
          </a:p>
          <a:p>
            <a:pPr marL="0" indent="0" algn="just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2961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r>
              <a:rPr lang="pt-BR" sz="4000" b="1" dirty="0" smtClean="0"/>
              <a:t>4 - O</a:t>
            </a:r>
            <a:r>
              <a:rPr lang="pt-BR" b="1" dirty="0" smtClean="0"/>
              <a:t>UTROS </a:t>
            </a:r>
            <a:r>
              <a:rPr lang="pt-BR" b="1" dirty="0"/>
              <a:t>TIPOS DE </a:t>
            </a:r>
            <a:r>
              <a:rPr lang="pt-BR" sz="4000" b="1" dirty="0" smtClean="0"/>
              <a:t>C</a:t>
            </a:r>
            <a:r>
              <a:rPr lang="pt-BR" b="1" dirty="0" smtClean="0"/>
              <a:t>OMPROVANTES</a:t>
            </a:r>
            <a:endParaRPr lang="pt-BR" sz="2400" dirty="0"/>
          </a:p>
          <a:p>
            <a:pPr marL="0" indent="0">
              <a:buNone/>
            </a:pPr>
            <a:r>
              <a:rPr lang="pt-BR" b="1" dirty="0" smtClean="0"/>
              <a:t>	Somente </a:t>
            </a:r>
            <a:r>
              <a:rPr lang="pt-BR" b="1" dirty="0"/>
              <a:t>pegar outros tipos de comprovantes, </a:t>
            </a:r>
            <a:r>
              <a:rPr lang="pt-BR" sz="2600" b="1" i="1" u="heavy" dirty="0"/>
              <a:t>QUANDO </a:t>
            </a:r>
            <a:r>
              <a:rPr lang="pt-BR" sz="2600" b="1" i="1" u="heavy" dirty="0" smtClean="0"/>
              <a:t>PERMITIDOS</a:t>
            </a:r>
            <a:r>
              <a:rPr lang="pt-BR" b="1" dirty="0" smtClean="0"/>
              <a:t>,</a:t>
            </a:r>
            <a:r>
              <a:rPr lang="pt-BR" sz="2800" dirty="0" smtClean="0"/>
              <a:t> </a:t>
            </a:r>
            <a:r>
              <a:rPr lang="pt-BR" dirty="0" smtClean="0"/>
              <a:t>como </a:t>
            </a:r>
            <a:r>
              <a:rPr lang="pt-BR" dirty="0"/>
              <a:t>por exemplo: </a:t>
            </a:r>
            <a:r>
              <a:rPr lang="pt-BR" b="1" dirty="0"/>
              <a:t>RPA, Recibos, Recibos de Inscrição etc</a:t>
            </a:r>
            <a:r>
              <a:rPr lang="pt-BR" b="1" dirty="0" smtClean="0"/>
              <a:t>.) </a:t>
            </a:r>
            <a:endParaRPr lang="pt-BR" sz="4000" dirty="0"/>
          </a:p>
          <a:p>
            <a:r>
              <a:rPr lang="pt-BR" dirty="0"/>
              <a:t>Se for empresa (pessoa jurídica), deverá ser emitida em papel timbrado e com os dados cadastrais completos</a:t>
            </a:r>
            <a:r>
              <a:rPr lang="pt-BR" dirty="0" smtClean="0"/>
              <a:t>;</a:t>
            </a:r>
            <a:r>
              <a:rPr lang="pt-BR" dirty="0"/>
              <a:t> </a:t>
            </a:r>
            <a:endParaRPr lang="pt-BR" sz="4000" dirty="0"/>
          </a:p>
          <a:p>
            <a:r>
              <a:rPr lang="pt-BR" dirty="0"/>
              <a:t>Se for pessoa física – constar nº do RG, CPF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recibo deve, obrigatoriamente, estar assinado, e aquele que o firmou devidamente identificado (nome, cargo, CPF ou RG), atentando sempre para os descontos de INSS, IR se houver. (conforme tabela de </a:t>
            </a:r>
            <a:r>
              <a:rPr lang="pt-BR" dirty="0" smtClean="0"/>
              <a:t>incidências)</a:t>
            </a:r>
            <a:endParaRPr lang="pt-BR" sz="4000" dirty="0" smtClean="0"/>
          </a:p>
          <a:p>
            <a:pPr marL="0" indent="0">
              <a:buNone/>
            </a:pPr>
            <a:r>
              <a:rPr lang="pt-BR" b="1" i="1" u="heavy" dirty="0" err="1" smtClean="0"/>
              <a:t>Obs</a:t>
            </a:r>
            <a:r>
              <a:rPr lang="pt-BR" b="1" i="1" u="heavy" dirty="0"/>
              <a:t>: Procurar se informar antes sobre estes tipos de comprovantes de prestação de serviços e sobre a tabela de incidências</a:t>
            </a:r>
            <a:r>
              <a:rPr lang="pt-BR" b="1" i="1" u="heavy" dirty="0" smtClean="0"/>
              <a:t>.</a:t>
            </a:r>
            <a:r>
              <a:rPr lang="pt-BR" b="1" i="1" dirty="0"/>
              <a:t> 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759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pt-BR" sz="3200" b="1" dirty="0"/>
              <a:t>DOCUMENTOS / COMPROVANTES NÃO ACEITOS (SEM VALOR LEGAL)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Notas com rasuras, adulterações, ilegível, 2ª via, não identificação do objeto, rasgadas e coladas, faltando pedaço, emitida por empresa falida ou encerrada, torna a Nota Fiscal irregular e ilegal;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Nota Fiscal com descrições genéricas (ex.: Despesas Diversas</a:t>
            </a:r>
            <a:r>
              <a:rPr lang="pt-BR" dirty="0" smtClean="0"/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Recibos de quaisquer estabelecimentos comerciais obrigados a emissão de Nota Fiscal</a:t>
            </a:r>
            <a:r>
              <a:rPr lang="pt-BR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Nota de Caixa ou Controle de estabelecimentos comerciais. É obrigatória a obtenção da Nota Fiscal</a:t>
            </a:r>
            <a:r>
              <a:rPr lang="pt-BR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255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800" dirty="0" smtClean="0"/>
              <a:t>Nota Fiscal Simplificada (sem identificação da Prefeitura ou Fundo – nome, CNPJ etc.);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800" dirty="0" smtClean="0"/>
              <a:t>Cupom </a:t>
            </a:r>
            <a:r>
              <a:rPr lang="pt-BR" sz="2800" dirty="0"/>
              <a:t>Fiscal </a:t>
            </a:r>
            <a:r>
              <a:rPr lang="pt-BR" dirty="0"/>
              <a:t>sem</a:t>
            </a:r>
            <a:r>
              <a:rPr lang="pt-BR" sz="2800" dirty="0"/>
              <a:t> a identificação completa da empresa, da Prefeitura </a:t>
            </a:r>
            <a:r>
              <a:rPr lang="pt-BR" sz="2800" dirty="0" smtClean="0"/>
              <a:t>e/ou Fundos e </a:t>
            </a:r>
            <a:r>
              <a:rPr lang="pt-BR" sz="2800" dirty="0"/>
              <a:t>dos materiais ou serviços adquiridos</a:t>
            </a:r>
            <a:r>
              <a:rPr lang="pt-BR" sz="2800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/>
              <a:t>Realizar gastos com despesas impróprias: </a:t>
            </a:r>
            <a:r>
              <a:rPr lang="pt-BR" sz="2800" b="1" dirty="0"/>
              <a:t>Bebidas </a:t>
            </a:r>
            <a:r>
              <a:rPr lang="pt-BR" sz="2800" b="1" dirty="0" smtClean="0"/>
              <a:t>Alcoólicas,</a:t>
            </a:r>
            <a:r>
              <a:rPr lang="pt-BR" sz="2800" dirty="0" smtClean="0"/>
              <a:t> </a:t>
            </a:r>
            <a:r>
              <a:rPr lang="pt-BR" sz="2800" b="1" dirty="0" smtClean="0"/>
              <a:t>Doces</a:t>
            </a:r>
            <a:r>
              <a:rPr lang="pt-BR" sz="2800" b="1" dirty="0"/>
              <a:t>, Chocolates, Presentes, Flores, Balas, Chicletes, Gelos, Sorvetes, </a:t>
            </a:r>
            <a:r>
              <a:rPr lang="pt-BR" sz="2800" dirty="0" smtClean="0"/>
              <a:t>etc.			Essas </a:t>
            </a:r>
            <a:r>
              <a:rPr lang="pt-BR" sz="2800" dirty="0"/>
              <a:t>despesas terão seus valores glosados</a:t>
            </a:r>
            <a:r>
              <a:rPr lang="pt-BR" sz="2800" dirty="0" smtClean="0"/>
              <a:t>.</a:t>
            </a:r>
          </a:p>
          <a:p>
            <a:pPr marL="0" indent="0" algn="just">
              <a:buNone/>
            </a:pPr>
            <a:r>
              <a:rPr lang="pt-BR" sz="2800" i="1" u="sng" dirty="0" smtClean="0"/>
              <a:t>(</a:t>
            </a:r>
            <a:r>
              <a:rPr lang="pt-BR" sz="2800" i="1" u="sng" dirty="0"/>
              <a:t>Os casos omissos serão disciplinados pela Secretaria de Administração, Finanças e Planejamento)</a:t>
            </a:r>
            <a:r>
              <a:rPr lang="pt-BR" sz="2800" i="1" dirty="0"/>
              <a:t>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3272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787208" cy="864096"/>
          </a:xfrm>
        </p:spPr>
        <p:txBody>
          <a:bodyPr>
            <a:normAutofit fontScale="90000"/>
          </a:bodyPr>
          <a:lstStyle/>
          <a:p>
            <a:pPr lvl="0"/>
            <a:r>
              <a:rPr lang="pt-BR" sz="3600" b="1" dirty="0"/>
              <a:t>QUAIS SÃO OS FUNDAMENTOS LEGAIS PARA CONCESSÃO DE UM ADIANTAMENTO?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556792"/>
            <a:ext cx="7869560" cy="459797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/>
              <a:t>Artigos 68 e 69, da Lei 4.320/64, de 17/03/64, que “Institui Normais Gerais de Direito Financeiro para a elaboração e controle dos Orçamentos e Balanços da União, dos Estados, dos Municípios e do Distrito Federal”. </a:t>
            </a:r>
            <a:r>
              <a:rPr lang="pt-BR" sz="2600" i="1" u="sng" dirty="0"/>
              <a:t>(Art.2º)</a:t>
            </a:r>
            <a:endParaRPr lang="pt-BR" sz="2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 smtClean="0"/>
              <a:t>Lei </a:t>
            </a:r>
            <a:r>
              <a:rPr lang="pt-BR" sz="2600" dirty="0"/>
              <a:t>Municipal nº </a:t>
            </a:r>
            <a:r>
              <a:rPr lang="pt-BR" sz="2600" b="1" dirty="0"/>
              <a:t>767</a:t>
            </a:r>
            <a:r>
              <a:rPr lang="pt-BR" sz="2600" dirty="0"/>
              <a:t>, de 19 de Junho de 2000, que define os casos </a:t>
            </a:r>
            <a:r>
              <a:rPr lang="pt-BR" sz="2600" dirty="0" smtClean="0"/>
              <a:t>de despesas </a:t>
            </a:r>
            <a:r>
              <a:rPr lang="pt-BR" sz="2600" dirty="0"/>
              <a:t>em regime de adiantamento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 smtClean="0"/>
              <a:t>Decreto Municipal nº 44/2019, que regulamenta a concessão e a prestação de contas de recursos concedidos través de adiantamento.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 smtClean="0"/>
              <a:t>Instrução </a:t>
            </a:r>
            <a:r>
              <a:rPr lang="pt-BR" sz="2600" dirty="0"/>
              <a:t>Normativa N.TC -14/2012.</a:t>
            </a:r>
          </a:p>
        </p:txBody>
      </p:sp>
    </p:spTree>
    <p:extLst>
      <p:ext uri="{BB962C8B-B14F-4D97-AF65-F5344CB8AC3E}">
        <p14:creationId xmlns:p14="http://schemas.microsoft.com/office/powerpoint/2010/main" val="270490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pt-BR" sz="2800" b="1" dirty="0"/>
              <a:t>COMO SERÁ O SEU PROCEDIMENTO CASO VOCÊ TENHA GASTADO ALÉM DOS RECURSOS RECEBIDOS</a:t>
            </a:r>
            <a:r>
              <a:rPr lang="pt-BR" sz="2800" b="1" dirty="0" smtClean="0"/>
              <a:t>?</a:t>
            </a:r>
            <a:r>
              <a:rPr lang="pt-BR" sz="2800" i="1" dirty="0" smtClean="0"/>
              <a:t>(</a:t>
            </a:r>
            <a:r>
              <a:rPr lang="pt-BR" sz="2800" i="1" dirty="0"/>
              <a:t>Reembolso)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dirty="0"/>
              <a:t>O Tribunal de Contas aconselha a não ressarcir (reembolsar) o servidor que possuir uma despesa superior ao valor concedido. Para isso a orientação é que o planejamento seja prévio, da forma mais precisa possível, não deixando ultrapassar o valor concedido.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/>
              <a:t>Para que o valor do adiantamento não ultrapasse, deverá prestar contas assim que detectar este possível acontecimento, recolhendo à Prefeitura/Fundos o saldo remanescente e solicitando um novo adiantamento.</a:t>
            </a:r>
          </a:p>
        </p:txBody>
      </p:sp>
    </p:spTree>
    <p:extLst>
      <p:ext uri="{BB962C8B-B14F-4D97-AF65-F5344CB8AC3E}">
        <p14:creationId xmlns:p14="http://schemas.microsoft.com/office/powerpoint/2010/main" val="300376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/>
              <a:t>A QUEM NÃO PODE SER CONCEDIDO O ADIANTAMENTO?</a:t>
            </a:r>
            <a:r>
              <a:rPr lang="pt-BR" sz="3600" i="1" u="sng" dirty="0"/>
              <a:t>(</a:t>
            </a:r>
            <a:r>
              <a:rPr lang="pt-BR" sz="2800" i="1" u="sng" dirty="0"/>
              <a:t>Art.13º</a:t>
            </a:r>
            <a:r>
              <a:rPr lang="pt-BR" sz="3600" i="1" u="sng" dirty="0"/>
              <a:t>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dirty="0" smtClean="0"/>
              <a:t>Ao </a:t>
            </a:r>
            <a:r>
              <a:rPr lang="pt-BR" dirty="0"/>
              <a:t>servidor responsável por 01 (um) adiantamento que ainda não tenha prestado contas, </a:t>
            </a:r>
            <a:r>
              <a:rPr lang="pt-BR" i="1" u="sng" dirty="0"/>
              <a:t>(Art. 13º, inciso I);</a:t>
            </a:r>
            <a:r>
              <a:rPr lang="pt-BR" dirty="0"/>
              <a:t>(limite de 02 (dois) </a:t>
            </a:r>
            <a:r>
              <a:rPr lang="pt-BR" dirty="0" smtClean="0"/>
              <a:t>adiantamentos </a:t>
            </a:r>
            <a:r>
              <a:rPr lang="pt-BR" dirty="0"/>
              <a:t>no período de 30 (trinta) dias</a:t>
            </a:r>
            <a:r>
              <a:rPr lang="pt-BR" dirty="0" smtClean="0"/>
              <a:t>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/>
              <a:t>Em atraso com prestação de contas</a:t>
            </a:r>
            <a:r>
              <a:rPr lang="pt-BR" dirty="0" smtClean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/>
              <a:t>Em alcance, isto é, em processo de tomada de contas regular ou penalidade aplicada pelo Tribunal de Contas e cujo valor ainda não tenha sido recolhido</a:t>
            </a:r>
            <a:r>
              <a:rPr lang="pt-BR" dirty="0" smtClean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/>
              <a:t>A servidor em licença, em férias ou afastado;</a:t>
            </a:r>
          </a:p>
        </p:txBody>
      </p:sp>
    </p:spTree>
    <p:extLst>
      <p:ext uri="{BB962C8B-B14F-4D97-AF65-F5344CB8AC3E}">
        <p14:creationId xmlns:p14="http://schemas.microsoft.com/office/powerpoint/2010/main" val="39376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pt-BR" sz="3200" b="1" dirty="0"/>
              <a:t>NÃO UTILIZOU TODOS OS VALORES DO ADIANTAMENTO?</a:t>
            </a:r>
            <a:r>
              <a:rPr lang="pt-BR" sz="3200" i="1" u="sng" dirty="0"/>
              <a:t>( </a:t>
            </a:r>
            <a:r>
              <a:rPr lang="pt-BR" sz="3200" i="1" u="sng" dirty="0" err="1"/>
              <a:t>CapítuloVI</a:t>
            </a:r>
            <a:r>
              <a:rPr lang="pt-BR" sz="3200" i="1" u="sng" dirty="0"/>
              <a:t> )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 saldo de adiantamento não utilizado será devolvido à Prefeitura, mediante depósito em conta indicada pelo Setor Financeiro e/ou Setor de Contabilidade e anexar comprovante de depósito junto a prestação de contas</a:t>
            </a:r>
            <a:r>
              <a:rPr lang="pt-BR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 Prazo para recolhimento do saldo não utilizado será de 03 (três) dias úteis, a contar do término final do período de aplicação.</a:t>
            </a:r>
          </a:p>
        </p:txBody>
      </p:sp>
    </p:spTree>
    <p:extLst>
      <p:ext uri="{BB962C8B-B14F-4D97-AF65-F5344CB8AC3E}">
        <p14:creationId xmlns:p14="http://schemas.microsoft.com/office/powerpoint/2010/main" val="399329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/>
              <a:t>QUAIS SÃO OS ERROS MAIS COMUNS NAS PRESTAÇÕES </a:t>
            </a:r>
            <a:r>
              <a:rPr lang="pt-BR" sz="3600" b="1" dirty="0" smtClean="0"/>
              <a:t>DE CONTAS</a:t>
            </a:r>
            <a:r>
              <a:rPr lang="pt-BR" sz="3600" b="1" dirty="0"/>
              <a:t>?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Documento fiscal emitido acima da data limite para emissão</a:t>
            </a:r>
            <a:r>
              <a:rPr lang="pt-BR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Documento fiscal sem endosso do responsável pelo adiantamento</a:t>
            </a:r>
            <a:r>
              <a:rPr lang="pt-BR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Descrição genérica do serviço contratado ou material adquirido</a:t>
            </a:r>
            <a:r>
              <a:rPr lang="pt-BR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Aplicação do recurso em finalidades diferentes da justificativa contida na solicitação do adiantamento;</a:t>
            </a:r>
          </a:p>
        </p:txBody>
      </p:sp>
    </p:spTree>
    <p:extLst>
      <p:ext uri="{BB962C8B-B14F-4D97-AF65-F5344CB8AC3E}">
        <p14:creationId xmlns:p14="http://schemas.microsoft.com/office/powerpoint/2010/main" val="278900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/>
              <a:t>Falta dos dados da Prefeitura/Fundos na </a:t>
            </a:r>
            <a:r>
              <a:rPr lang="pt-BR" sz="2800" dirty="0" smtClean="0"/>
              <a:t>descrição </a:t>
            </a:r>
            <a:r>
              <a:rPr lang="pt-BR" sz="2800" dirty="0"/>
              <a:t>da Nota Fiscal</a:t>
            </a:r>
            <a:r>
              <a:rPr lang="pt-BR" sz="2800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/>
              <a:t>Pagamento de despesas não consideradas de caráter emergencial, ou seja, passíveis de serem realizadas pelo processo normal de contratação (licitação ou compra direta</a:t>
            </a:r>
            <a:r>
              <a:rPr lang="pt-BR" sz="2800" dirty="0" smtClean="0"/>
              <a:t>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 smtClean="0"/>
              <a:t>Notas Fiscais com numeração e data fora de sequência.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/>
              <a:t>Realizar gastos com despesas impróprias: </a:t>
            </a:r>
            <a:r>
              <a:rPr lang="pt-BR" sz="2800" b="1" dirty="0"/>
              <a:t>Bebidas Alcoólicas,</a:t>
            </a:r>
            <a:r>
              <a:rPr lang="pt-BR" sz="2800" dirty="0"/>
              <a:t> </a:t>
            </a:r>
            <a:r>
              <a:rPr lang="pt-BR" sz="2800" b="1" dirty="0"/>
              <a:t>Doces, Chocolates, Presentes, Flores, Balas, Chicletes, Gelos, Sorvetes, </a:t>
            </a:r>
            <a:r>
              <a:rPr lang="pt-BR" sz="28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44786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/>
              <a:t>O QUE CONSIDERAR COMO DESPESAS MIÚDAS E DE PRONTO PAGAMENTO?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53650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1800" dirty="0"/>
              <a:t>A Lei </a:t>
            </a:r>
            <a:r>
              <a:rPr lang="pt-BR" sz="1800" i="1" u="sng" dirty="0"/>
              <a:t>Municipal 767/2000, em seu Art. 6º</a:t>
            </a:r>
            <a:r>
              <a:rPr lang="pt-BR" sz="1800" dirty="0"/>
              <a:t>, define o que pode ser considerado como despesa miúda e de pronto pagamento, como:</a:t>
            </a:r>
          </a:p>
          <a:p>
            <a:pPr marL="0" indent="0" algn="just">
              <a:buNone/>
            </a:pPr>
            <a:r>
              <a:rPr lang="pt-BR" sz="1800" dirty="0" smtClean="0"/>
              <a:t>“</a:t>
            </a:r>
            <a:r>
              <a:rPr lang="pt-BR" sz="1800" dirty="0"/>
              <a:t>a que se dizer: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800" dirty="0"/>
              <a:t>I - selos postais, telegramas, radiogramas, materiais e serviços de limpeza e higiene, lavagem de roupa, café e lanche, pequenos carretos, transportes urbanos, pequenos consertos, telefone, água, luz e gás, e aquisição avulsa, no interesse público, de livros, jornais, revistas e outras publicações</a:t>
            </a:r>
            <a:r>
              <a:rPr lang="pt-BR" sz="1800" dirty="0" smtClean="0"/>
              <a:t>;</a:t>
            </a:r>
            <a:r>
              <a:rPr lang="pt-BR" sz="1800" dirty="0"/>
              <a:t> </a:t>
            </a:r>
            <a:endParaRPr lang="pt-BR" sz="18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800" dirty="0" smtClean="0"/>
              <a:t>II - encadernações avulsas e artigos de escritório, de desenho, impressos e papelaria, em quantidade restrita, para uso ou consumo próximo ou imediato;</a:t>
            </a:r>
            <a:r>
              <a:rPr lang="pt-BR" sz="1800" dirty="0"/>
              <a:t> 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800" dirty="0"/>
              <a:t>III - com artigos farmacêuticos ou de laboratório, em quantidade restrita, para uso e consumo próximo ou imediato</a:t>
            </a:r>
            <a:r>
              <a:rPr lang="pt-BR" sz="1800" dirty="0" smtClean="0"/>
              <a:t>.</a:t>
            </a:r>
            <a:r>
              <a:rPr lang="pt-BR" sz="1800" dirty="0"/>
              <a:t> 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800" dirty="0"/>
              <a:t>IV - outra qualquer, de pequeno vulto e de necessidade imediata, desde que devidamente justificada</a:t>
            </a:r>
            <a:r>
              <a:rPr lang="pt-BR" sz="1800" dirty="0" smtClean="0"/>
              <a:t>.”</a:t>
            </a:r>
            <a:endParaRPr lang="pt-BR" sz="1800" dirty="0"/>
          </a:p>
          <a:p>
            <a:pPr marL="0" indent="0" algn="just">
              <a:buNone/>
            </a:pPr>
            <a:r>
              <a:rPr lang="pt-BR" sz="1800" dirty="0" smtClean="0"/>
              <a:t>	Diante </a:t>
            </a:r>
            <a:r>
              <a:rPr lang="pt-BR" sz="1800" dirty="0"/>
              <a:t>da legislação, o que caracteriza uma despesa miúda e de pronto pagamento é o seu uso próximo ou imediato.</a:t>
            </a:r>
          </a:p>
        </p:txBody>
      </p:sp>
    </p:spTree>
    <p:extLst>
      <p:ext uri="{BB962C8B-B14F-4D97-AF65-F5344CB8AC3E}">
        <p14:creationId xmlns:p14="http://schemas.microsoft.com/office/powerpoint/2010/main" val="382199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/>
              <a:t>QUAL A FUNÇÃO DO PORTAL DA TRANSPARÊNCIA?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/>
              <a:t>Em cumprimento o que determina a lei complementar 131, aprovada em 27 de maio de 2009, a Prefeitura está atualizando diariamente as informações sobre as receitas arrecadadas e as despesas realizadas em seu site, com um link denominado “Portal da Transparência”. Neste Portal, estão todas as informações, incluindo as despesas denominadas </a:t>
            </a:r>
            <a:r>
              <a:rPr lang="pt-BR" sz="2400" b="1" dirty="0"/>
              <a:t>“Adiantamento de Despesas”</a:t>
            </a:r>
            <a:r>
              <a:rPr lang="pt-BR" sz="2400" dirty="0"/>
              <a:t>, portanto, toda a população tem acesso às despesas efetuadas em nome de servidores disponível no endereço </a:t>
            </a:r>
            <a:r>
              <a:rPr lang="pt-BR" sz="2400" dirty="0" smtClean="0"/>
              <a:t>eletrônico. </a:t>
            </a:r>
            <a:r>
              <a:rPr lang="pt-BR" sz="2400" u="sng" dirty="0">
                <a:hlinkClick r:id="rId2"/>
              </a:rPr>
              <a:t>https://www.santarosadelima.sc.gov.br/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8919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376263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>BOM TRABALHO A TODOS!!!!</a:t>
            </a:r>
            <a:endParaRPr lang="pt-B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2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03232" cy="5544616"/>
          </a:xfrm>
        </p:spPr>
        <p:txBody>
          <a:bodyPr>
            <a:normAutofit/>
          </a:bodyPr>
          <a:lstStyle/>
          <a:p>
            <a:r>
              <a:rPr lang="pt-BR" sz="3600" b="1" dirty="0"/>
              <a:t>C</a:t>
            </a:r>
            <a:r>
              <a:rPr lang="pt-BR" sz="3600" b="1" dirty="0" smtClean="0"/>
              <a:t>OMO </a:t>
            </a:r>
            <a:r>
              <a:rPr lang="pt-BR" sz="3600" b="1" dirty="0"/>
              <a:t>SE PROCESSA UMA SOLICITAÇÃO DE ADIANTAMENTO</a:t>
            </a:r>
            <a:r>
              <a:rPr lang="pt-BR" sz="3600" b="1" dirty="0" smtClean="0"/>
              <a:t>?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2800" i="1" u="sng" dirty="0" smtClean="0"/>
              <a:t>(</a:t>
            </a:r>
            <a:r>
              <a:rPr lang="pt-BR" sz="2800" i="1" u="sng" dirty="0"/>
              <a:t>Capítulo II, III e IV da Lei 767/ 2000</a:t>
            </a:r>
            <a:r>
              <a:rPr lang="pt-BR" sz="2800" i="1" u="sng" dirty="0" smtClean="0"/>
              <a:t>)</a:t>
            </a:r>
            <a:br>
              <a:rPr lang="pt-BR" sz="2800" i="1" u="sng" dirty="0" smtClean="0"/>
            </a:br>
            <a:r>
              <a:rPr lang="pt-BR" sz="2800" i="1" u="sng" dirty="0"/>
              <a:t/>
            </a:r>
            <a:br>
              <a:rPr lang="pt-BR" sz="2800" i="1" u="sng" dirty="0"/>
            </a:br>
            <a:r>
              <a:rPr lang="pt-BR" sz="3600" dirty="0" smtClean="0"/>
              <a:t>A unidade/setor responsável</a:t>
            </a:r>
            <a:r>
              <a:rPr lang="pt-BR" sz="3600" dirty="0"/>
              <a:t>	</a:t>
            </a:r>
            <a:r>
              <a:rPr lang="pt-BR" sz="3600" dirty="0" smtClean="0"/>
              <a:t>pelo adiantamento providenciará a solicitação do </a:t>
            </a:r>
            <a:r>
              <a:rPr lang="pt-BR" sz="3600" dirty="0"/>
              <a:t>Pedido de </a:t>
            </a:r>
            <a:r>
              <a:rPr lang="pt-BR" sz="3600" dirty="0" smtClean="0"/>
              <a:t>Adiantamento</a:t>
            </a:r>
            <a:r>
              <a:rPr lang="pt-BR" sz="3600" dirty="0"/>
              <a:t>, </a:t>
            </a:r>
            <a:r>
              <a:rPr lang="pt-BR" sz="3600" dirty="0" smtClean="0"/>
              <a:t>observando </a:t>
            </a:r>
            <a:r>
              <a:rPr lang="pt-BR" sz="3600" dirty="0"/>
              <a:t>o seguinte:</a:t>
            </a:r>
          </a:p>
        </p:txBody>
      </p:sp>
    </p:spTree>
    <p:extLst>
      <p:ext uri="{BB962C8B-B14F-4D97-AF65-F5344CB8AC3E}">
        <p14:creationId xmlns:p14="http://schemas.microsoft.com/office/powerpoint/2010/main" val="188395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b="1" dirty="0"/>
              <a:t>Valor - </a:t>
            </a:r>
            <a:r>
              <a:rPr lang="pt-BR" dirty="0"/>
              <a:t>fazer estimativa do valor que será </a:t>
            </a:r>
            <a:r>
              <a:rPr lang="pt-BR" i="1" u="sng" dirty="0"/>
              <a:t>gasto de viagem </a:t>
            </a:r>
            <a:r>
              <a:rPr lang="pt-BR" dirty="0"/>
              <a:t>ou de </a:t>
            </a:r>
            <a:r>
              <a:rPr lang="pt-BR" i="1" u="sng" dirty="0"/>
              <a:t>realização de despesa</a:t>
            </a:r>
            <a:r>
              <a:rPr lang="pt-BR" dirty="0"/>
              <a:t>, de forma que não haja necessidade de complemento posterior, sem, contudo, superestimar o valor do pedido inicial</a:t>
            </a:r>
            <a:r>
              <a:rPr lang="pt-BR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/>
              <a:t>Nome - </a:t>
            </a:r>
            <a:r>
              <a:rPr lang="pt-BR" dirty="0"/>
              <a:t>deverá ser requerido em nome de um Servidor Municipal</a:t>
            </a:r>
            <a:r>
              <a:rPr lang="pt-BR" dirty="0" smtClean="0"/>
              <a:t>;</a:t>
            </a:r>
            <a:endParaRPr lang="pt-B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/>
              <a:t>Assinaturas - </a:t>
            </a:r>
            <a:r>
              <a:rPr lang="pt-BR" dirty="0"/>
              <a:t>deverá ser assinado por quem está pedindo o adiantamento e pelo Secretário.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958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054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b="1" dirty="0"/>
              <a:t>Gasto de Viagem:</a:t>
            </a:r>
          </a:p>
          <a:p>
            <a:r>
              <a:rPr lang="pt-BR" b="1" dirty="0" smtClean="0"/>
              <a:t>	Cidade </a:t>
            </a:r>
            <a:r>
              <a:rPr lang="pt-BR" b="1" dirty="0"/>
              <a:t>de destino - </a:t>
            </a:r>
            <a:r>
              <a:rPr lang="pt-BR" dirty="0"/>
              <a:t>informar a cidade para onde será a viagem ou de realização do evento;</a:t>
            </a:r>
          </a:p>
          <a:p>
            <a:r>
              <a:rPr lang="pt-BR" b="1" dirty="0" smtClean="0"/>
              <a:t>	Data </a:t>
            </a:r>
            <a:r>
              <a:rPr lang="pt-BR" b="1" dirty="0"/>
              <a:t>do evento - </a:t>
            </a:r>
            <a:r>
              <a:rPr lang="pt-BR" dirty="0"/>
              <a:t>informar a data ou o período do </a:t>
            </a:r>
            <a:r>
              <a:rPr lang="pt-BR" dirty="0" smtClean="0"/>
              <a:t>evento, do </a:t>
            </a:r>
            <a:r>
              <a:rPr lang="pt-BR" dirty="0"/>
              <a:t>curso ou a data da missão oficial</a:t>
            </a:r>
            <a:r>
              <a:rPr lang="pt-BR" dirty="0" smtClean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b="1" dirty="0" smtClean="0"/>
              <a:t>	Prazo </a:t>
            </a:r>
            <a:r>
              <a:rPr lang="pt-BR" b="1" dirty="0"/>
              <a:t>de Aplicação - </a:t>
            </a:r>
            <a:r>
              <a:rPr lang="pt-BR" dirty="0"/>
              <a:t>o período em que se realizará a missão ou os gastos, podendo ser informado</a:t>
            </a:r>
            <a:r>
              <a:rPr lang="pt-BR" dirty="0" smtClean="0"/>
              <a:t>: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	</a:t>
            </a:r>
            <a:r>
              <a:rPr lang="pt-BR" b="1" dirty="0" smtClean="0"/>
              <a:t>De </a:t>
            </a:r>
            <a:r>
              <a:rPr lang="pt-BR" b="1" dirty="0"/>
              <a:t>Base Única - </a:t>
            </a:r>
            <a:r>
              <a:rPr lang="pt-BR" dirty="0"/>
              <a:t>período que compreende o dia de início da viagem e o de retorno;</a:t>
            </a:r>
          </a:p>
          <a:p>
            <a:pPr marL="0" indent="0">
              <a:buNone/>
            </a:pPr>
            <a:r>
              <a:rPr lang="pt-BR" b="1" dirty="0" smtClean="0"/>
              <a:t>	De </a:t>
            </a:r>
            <a:r>
              <a:rPr lang="pt-BR" b="1" dirty="0"/>
              <a:t>Base Mensal - </a:t>
            </a:r>
            <a:r>
              <a:rPr lang="pt-BR" dirty="0"/>
              <a:t>indicar o mês de referência.</a:t>
            </a:r>
          </a:p>
        </p:txBody>
      </p:sp>
    </p:spTree>
    <p:extLst>
      <p:ext uri="{BB962C8B-B14F-4D97-AF65-F5344CB8AC3E}">
        <p14:creationId xmlns:p14="http://schemas.microsoft.com/office/powerpoint/2010/main" val="44639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b="1" dirty="0"/>
              <a:t>Objetivo da viagem - </a:t>
            </a:r>
            <a:r>
              <a:rPr lang="pt-BR" dirty="0"/>
              <a:t>descrever de forma clara e objetiva a missão oficial;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/>
              <a:t>Acompanhante - </a:t>
            </a:r>
            <a:r>
              <a:rPr lang="pt-BR" dirty="0"/>
              <a:t>informar o nome completo de todos </a:t>
            </a:r>
            <a:r>
              <a:rPr lang="pt-BR" dirty="0" smtClean="0"/>
              <a:t>os que </a:t>
            </a:r>
            <a:r>
              <a:rPr lang="pt-BR" dirty="0"/>
              <a:t>participarão da missão oficial</a:t>
            </a:r>
            <a:r>
              <a:rPr lang="pt-BR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 smtClean="0"/>
              <a:t>Realização </a:t>
            </a:r>
            <a:r>
              <a:rPr lang="pt-BR" b="1" dirty="0"/>
              <a:t>de despesa: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b="1" dirty="0" smtClean="0"/>
              <a:t>	Espécie </a:t>
            </a:r>
            <a:r>
              <a:rPr lang="pt-BR" b="1" dirty="0"/>
              <a:t>da Despesa – </a:t>
            </a:r>
            <a:r>
              <a:rPr lang="pt-BR" dirty="0"/>
              <a:t>especificar de forma detalhada o tipo da </a:t>
            </a:r>
            <a:r>
              <a:rPr lang="pt-BR" dirty="0" smtClean="0"/>
              <a:t>despesa, por </a:t>
            </a:r>
            <a:r>
              <a:rPr lang="pt-BR" dirty="0"/>
              <a:t>ex</a:t>
            </a:r>
            <a:r>
              <a:rPr lang="pt-BR" dirty="0" smtClean="0"/>
              <a:t>.:Alimentação</a:t>
            </a:r>
            <a:r>
              <a:rPr lang="pt-BR" dirty="0"/>
              <a:t>, </a:t>
            </a:r>
            <a:r>
              <a:rPr lang="pt-BR" dirty="0" smtClean="0"/>
              <a:t>combustível</a:t>
            </a:r>
            <a:r>
              <a:rPr lang="pt-BR" dirty="0"/>
              <a:t>, </a:t>
            </a:r>
            <a:r>
              <a:rPr lang="pt-BR" dirty="0" smtClean="0"/>
              <a:t>hospedagem</a:t>
            </a:r>
            <a:r>
              <a:rPr lang="pt-BR" dirty="0"/>
              <a:t>, passagens, miúdas e de pronto pagamento etc., observando que só se deve realizar gastos para </a:t>
            </a:r>
            <a:r>
              <a:rPr lang="pt-BR" b="1" dirty="0"/>
              <a:t>despesas </a:t>
            </a:r>
            <a:r>
              <a:rPr lang="pt-BR" dirty="0"/>
              <a:t>que foram objeto de solicitação no pedido de adiantamento;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510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BR" b="1" dirty="0"/>
              <a:t>Dotação a ser onerada - </a:t>
            </a:r>
            <a:r>
              <a:rPr lang="pt-BR" dirty="0"/>
              <a:t>informar a dotação (Solicitação), o órgão ou o departamento em que será empenhado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endParaRPr lang="pt-BR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/>
              <a:t>	Após</a:t>
            </a:r>
            <a:r>
              <a:rPr lang="pt-BR" dirty="0"/>
              <a:t>, deverá encaminhá-lo ao Setor de Controle de Notas e/ou Setor de Contabilidade para as providências cabíveis, com prazo mínimo de 02 (dois) dias para liberação do recurso.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234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/>
              <a:t>COMO PROCESSAR A CONTAGEM DO PRAZO DE APLICAÇÃO DOS RECURSOS E O PRAZO PARA PRESTAÇÃO DE CONTAS DO ADIANTAMENTO?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636912"/>
            <a:ext cx="8075240" cy="348925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b="1" dirty="0"/>
              <a:t>Para aplicação do recurso recebido: </a:t>
            </a:r>
            <a:r>
              <a:rPr lang="pt-BR" dirty="0"/>
              <a:t>só serão aceitos comprovantes de despesa a partir da data do recebimento do recurso.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/>
              <a:t>Para a prestação de contas: </a:t>
            </a:r>
            <a:r>
              <a:rPr lang="pt-BR" dirty="0"/>
              <a:t>No prazo de 10 (dez) dias, a contar do termo final do período de aplicação, o responsável prestará contas do adiantamento recebido (</a:t>
            </a:r>
            <a:r>
              <a:rPr lang="pt-BR" sz="2800" i="1" dirty="0"/>
              <a:t>Art. 37º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190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b="1" dirty="0"/>
              <a:t>Adiantamento de Base Única:</a:t>
            </a:r>
            <a:r>
              <a:rPr lang="pt-BR" dirty="0"/>
              <a:t> o prazo será aquele informado na solicitação de adiantamento, onde estará estabelecido o prazo de aplicação. Ex: Adiantamento para o um evento específico (Art. 11º</a:t>
            </a:r>
            <a:r>
              <a:rPr lang="pt-BR" dirty="0" smtClean="0"/>
              <a:t>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/>
              <a:t>Adiantamento </a:t>
            </a:r>
            <a:r>
              <a:rPr lang="pt-BR" sz="3500" b="1" dirty="0"/>
              <a:t>de</a:t>
            </a:r>
            <a:r>
              <a:rPr lang="pt-BR" b="1" dirty="0"/>
              <a:t> Base Mensal: </a:t>
            </a:r>
            <a:r>
              <a:rPr lang="pt-BR" dirty="0"/>
              <a:t>será o mês de referência estabelecido na Solicitação do adiantamento: Ex: Suponha que o recurso seja depositado na conta na data de 23/07/2019, o prazo para a realização da despesa será de 30 dias corridos, encerrando em 21/08/2019,</a:t>
            </a:r>
            <a:r>
              <a:rPr lang="pt-BR" i="1" u="sng" dirty="0"/>
              <a:t>(Art. 10º)</a:t>
            </a:r>
            <a:r>
              <a:rPr lang="pt-BR" i="1" dirty="0"/>
              <a:t>;</a:t>
            </a:r>
            <a:endParaRPr lang="pt-BR" dirty="0"/>
          </a:p>
          <a:p>
            <a:pPr algn="just"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98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330</TotalTime>
  <Words>1481</Words>
  <Application>Microsoft Office PowerPoint</Application>
  <PresentationFormat>Apresentação na tela (4:3)</PresentationFormat>
  <Paragraphs>105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 O QUE É ADIANTAMENTO?   Adiantamento é a entrega de numerário (valor que fica disponível) a servidor em exercício. (Não pode estar em período de férias, de licença ou afastado) </vt:lpstr>
      <vt:lpstr>QUAIS SÃO OS FUNDAMENTOS LEGAIS PARA CONCESSÃO DE UM ADIANTAMENTO? </vt:lpstr>
      <vt:lpstr>COMO SE PROCESSA UMA SOLICITAÇÃO DE ADIANTAMENTO? (Capítulo II, III e IV da Lei 767/ 2000)  A unidade/setor responsável pelo adiantamento providenciará a solicitação do Pedido de Adiantamento, observando o seguinte:</vt:lpstr>
      <vt:lpstr>Apresentação do PowerPoint</vt:lpstr>
      <vt:lpstr>Apresentação do PowerPoint</vt:lpstr>
      <vt:lpstr>Apresentação do PowerPoint</vt:lpstr>
      <vt:lpstr>Apresentação do PowerPoint</vt:lpstr>
      <vt:lpstr>COMO PROCESSAR A CONTAGEM DO PRAZO DE APLICAÇÃO DOS RECURSOS E O PRAZO PARA PRESTAÇÃO DE CONTAS DO ADIANTAMENTO?</vt:lpstr>
      <vt:lpstr>Apresentação do PowerPoint</vt:lpstr>
      <vt:lpstr>Para a prestação de contas em atraso.  (Art. 44º e 45º):</vt:lpstr>
      <vt:lpstr>QUE PONTOS IMPORTANTES DEVEM SER OBSERVADOS NA APLICAÇÃO DO ADIANTAMENTO?</vt:lpstr>
      <vt:lpstr>Apresentação do PowerPoint</vt:lpstr>
      <vt:lpstr>QUAIS OS TIPOS DE DOCUMENTOS FISCAIS DA DESPESA REALIZADA? </vt:lpstr>
      <vt:lpstr>Apresentação do PowerPoint</vt:lpstr>
      <vt:lpstr>Apresentação do PowerPoint</vt:lpstr>
      <vt:lpstr>Apresentação do PowerPoint</vt:lpstr>
      <vt:lpstr>Apresentação do PowerPoint</vt:lpstr>
      <vt:lpstr>DOCUMENTOS / COMPROVANTES NÃO ACEITOS (SEM VALOR LEGAL)</vt:lpstr>
      <vt:lpstr>Apresentação do PowerPoint</vt:lpstr>
      <vt:lpstr>COMO SERÁ O SEU PROCEDIMENTO CASO VOCÊ TENHA GASTADO ALÉM DOS RECURSOS RECEBIDOS?(Reembolso)</vt:lpstr>
      <vt:lpstr>A QUEM NÃO PODE SER CONCEDIDO O ADIANTAMENTO?(Art.13º)</vt:lpstr>
      <vt:lpstr>NÃO UTILIZOU TODOS OS VALORES DO ADIANTAMENTO?( CapítuloVI )</vt:lpstr>
      <vt:lpstr>QUAIS SÃO OS ERROS MAIS COMUNS NAS PRESTAÇÕES DE CONTAS?</vt:lpstr>
      <vt:lpstr>Apresentação do PowerPoint</vt:lpstr>
      <vt:lpstr>O QUE CONSIDERAR COMO DESPESAS MIÚDAS E DE PRONTO PAGAMENTO?</vt:lpstr>
      <vt:lpstr>QUAL A FUNÇÃO DO PORTAL DA TRANSPARÊNCIA?</vt:lpstr>
      <vt:lpstr>BOM TRABALHO A TODOS!!!!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É ADIANTAMENTO?   Adiantamento é a entrega de numerário (valor que fica disponível) a servidor em exercício. (Não pode estar em período de férias, de licença ou afastado)</dc:title>
  <dc:creator>Suzy</dc:creator>
  <cp:lastModifiedBy>Suzy</cp:lastModifiedBy>
  <cp:revision>44</cp:revision>
  <dcterms:created xsi:type="dcterms:W3CDTF">2019-08-27T13:49:19Z</dcterms:created>
  <dcterms:modified xsi:type="dcterms:W3CDTF">2019-09-05T10:30:32Z</dcterms:modified>
</cp:coreProperties>
</file>